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67" r:id="rId3"/>
    <p:sldId id="258" r:id="rId4"/>
    <p:sldId id="265" r:id="rId5"/>
    <p:sldId id="266" r:id="rId6"/>
    <p:sldId id="268" r:id="rId7"/>
    <p:sldId id="257" r:id="rId8"/>
    <p:sldId id="260" r:id="rId9"/>
    <p:sldId id="261" r:id="rId10"/>
    <p:sldId id="262" r:id="rId11"/>
    <p:sldId id="263" r:id="rId12"/>
    <p:sldId id="259"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7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February 20,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February 20,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February 20,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February 20,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February 20,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February 20,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February 20, 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February 20, 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February 20, 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February 20, 2016</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February 20,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February 20, 2016</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sym@illinois.ed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sym.music.illinois.edu/accepted_students/index.ph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sym.music.illinois.edu/apply/index.ph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isym.music.illinois.edu/info/first_day_and_auditions.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9140000">
            <a:off x="528808" y="1381044"/>
            <a:ext cx="6884446" cy="1189320"/>
          </a:xfrm>
        </p:spPr>
        <p:txBody>
          <a:bodyPr/>
          <a:lstStyle/>
          <a:p>
            <a:r>
              <a:rPr lang="en-US" sz="3600" dirty="0" smtClean="0"/>
              <a:t>Illinois summer youth music</a:t>
            </a:r>
            <a:endParaRPr lang="en-US" sz="3600" dirty="0"/>
          </a:p>
        </p:txBody>
      </p:sp>
      <p:sp>
        <p:nvSpPr>
          <p:cNvPr id="3" name="Subtitle 2"/>
          <p:cNvSpPr>
            <a:spLocks noGrp="1"/>
          </p:cNvSpPr>
          <p:nvPr>
            <p:ph type="subTitle" idx="1"/>
          </p:nvPr>
        </p:nvSpPr>
        <p:spPr/>
        <p:txBody>
          <a:bodyPr/>
          <a:lstStyle/>
          <a:p>
            <a:r>
              <a:rPr lang="en-US" dirty="0" smtClean="0"/>
              <a:t>Summer 2016</a:t>
            </a:r>
            <a:endParaRPr lang="en-US" dirty="0"/>
          </a:p>
        </p:txBody>
      </p:sp>
    </p:spTree>
    <p:extLst>
      <p:ext uri="{BB962C8B-B14F-4D97-AF65-F5344CB8AC3E}">
        <p14:creationId xmlns:p14="http://schemas.microsoft.com/office/powerpoint/2010/main" val="413471270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counselors</a:t>
            </a:r>
            <a:endParaRPr lang="en-US" dirty="0"/>
          </a:p>
        </p:txBody>
      </p:sp>
      <p:sp>
        <p:nvSpPr>
          <p:cNvPr id="3" name="Content Placeholder 2"/>
          <p:cNvSpPr>
            <a:spLocks noGrp="1"/>
          </p:cNvSpPr>
          <p:nvPr>
            <p:ph idx="1"/>
          </p:nvPr>
        </p:nvSpPr>
        <p:spPr/>
        <p:txBody>
          <a:bodyPr/>
          <a:lstStyle/>
          <a:p>
            <a:r>
              <a:rPr lang="en-US" dirty="0"/>
              <a:t>The counseling staff is comprised of dedicated men and women who are typically active public school teachers who have demonstrated outstanding leadership. Counselors are responsible for the supervision of all student activities outside the class day and are on 24-hour call throughout the duration of the camp. Typically we have two counselors living on each dorm floor</a:t>
            </a:r>
            <a:r>
              <a:rPr lang="en-US" dirty="0" smtClean="0"/>
              <a:t>.</a:t>
            </a:r>
          </a:p>
          <a:p>
            <a:endParaRPr lang="en-US" dirty="0" smtClean="0"/>
          </a:p>
          <a:p>
            <a:r>
              <a:rPr lang="en-US" dirty="0" smtClean="0"/>
              <a:t>Contact – </a:t>
            </a:r>
            <a:r>
              <a:rPr lang="en-US" dirty="0" smtClean="0">
                <a:hlinkClick r:id="rId2"/>
              </a:rPr>
              <a:t>isym@illinois.edu</a:t>
            </a:r>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77571682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a:t>
            </a:r>
            <a:endParaRPr lang="en-US" dirty="0"/>
          </a:p>
        </p:txBody>
      </p:sp>
      <p:sp>
        <p:nvSpPr>
          <p:cNvPr id="3" name="Content Placeholder 2"/>
          <p:cNvSpPr>
            <a:spLocks noGrp="1"/>
          </p:cNvSpPr>
          <p:nvPr>
            <p:ph idx="1"/>
          </p:nvPr>
        </p:nvSpPr>
        <p:spPr/>
        <p:txBody>
          <a:bodyPr/>
          <a:lstStyle/>
          <a:p>
            <a:r>
              <a:rPr lang="en-US" dirty="0" smtClean="0"/>
              <a:t>Make sure these are all filled out!  You should have received these in the mail. </a:t>
            </a:r>
          </a:p>
          <a:p>
            <a:endParaRPr lang="en-US" dirty="0"/>
          </a:p>
          <a:p>
            <a:r>
              <a:rPr lang="en-US" dirty="0">
                <a:hlinkClick r:id="rId2"/>
              </a:rPr>
              <a:t>http://isym.music.illinois.edu/accepted_students/</a:t>
            </a:r>
            <a:r>
              <a:rPr lang="en-US" dirty="0" smtClean="0">
                <a:hlinkClick r:id="rId2"/>
              </a:rPr>
              <a:t>index.php</a:t>
            </a:r>
            <a:endParaRPr lang="en-US" dirty="0" smtClean="0"/>
          </a:p>
          <a:p>
            <a:r>
              <a:rPr lang="en-US" dirty="0" smtClean="0"/>
              <a:t>-Medical Form</a:t>
            </a:r>
          </a:p>
          <a:p>
            <a:r>
              <a:rPr lang="en-US" dirty="0" smtClean="0"/>
              <a:t>-Media Release Form</a:t>
            </a:r>
          </a:p>
          <a:p>
            <a:r>
              <a:rPr lang="en-US" dirty="0" smtClean="0"/>
              <a:t>-Food Allergy Form</a:t>
            </a:r>
          </a:p>
          <a:p>
            <a:r>
              <a:rPr lang="en-US" dirty="0" smtClean="0"/>
              <a:t>-Standards of Conduct Agreement</a:t>
            </a:r>
            <a:endParaRPr lang="en-US" dirty="0"/>
          </a:p>
        </p:txBody>
      </p:sp>
    </p:spTree>
    <p:extLst>
      <p:ext uri="{BB962C8B-B14F-4D97-AF65-F5344CB8AC3E}">
        <p14:creationId xmlns:p14="http://schemas.microsoft.com/office/powerpoint/2010/main" val="247061770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Website	</a:t>
            </a:r>
            <a:endParaRPr lang="en-US" dirty="0"/>
          </a:p>
        </p:txBody>
      </p:sp>
      <p:sp>
        <p:nvSpPr>
          <p:cNvPr id="3" name="Content Placeholder 2"/>
          <p:cNvSpPr>
            <a:spLocks noGrp="1"/>
          </p:cNvSpPr>
          <p:nvPr>
            <p:ph idx="1"/>
          </p:nvPr>
        </p:nvSpPr>
        <p:spPr/>
        <p:txBody>
          <a:bodyPr/>
          <a:lstStyle/>
          <a:p>
            <a:r>
              <a:rPr lang="en-US" dirty="0"/>
              <a:t>http://isym.music.illinois.edu/accepted_students/index.php</a:t>
            </a:r>
          </a:p>
        </p:txBody>
      </p:sp>
    </p:spTree>
    <p:extLst>
      <p:ext uri="{BB962C8B-B14F-4D97-AF65-F5344CB8AC3E}">
        <p14:creationId xmlns:p14="http://schemas.microsoft.com/office/powerpoint/2010/main" val="34373415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FAQ</a:t>
            </a:r>
            <a:endParaRPr lang="en-US" dirty="0"/>
          </a:p>
        </p:txBody>
      </p:sp>
      <p:sp>
        <p:nvSpPr>
          <p:cNvPr id="3" name="Content Placeholder 2"/>
          <p:cNvSpPr>
            <a:spLocks noGrp="1"/>
          </p:cNvSpPr>
          <p:nvPr>
            <p:ph idx="1"/>
          </p:nvPr>
        </p:nvSpPr>
        <p:spPr/>
        <p:txBody>
          <a:bodyPr/>
          <a:lstStyle/>
          <a:p>
            <a:r>
              <a:rPr lang="en-US" dirty="0" smtClean="0"/>
              <a:t>2013 Frequently Asked Questions .pdf</a:t>
            </a:r>
          </a:p>
          <a:p>
            <a:endParaRPr lang="en-US" dirty="0"/>
          </a:p>
          <a:p>
            <a:r>
              <a:rPr lang="en-US" dirty="0"/>
              <a:t>http://isym.music.illinois.edu/pdfs/ISYM_FAQ_2015.pdf</a:t>
            </a:r>
          </a:p>
          <a:p>
            <a:endParaRPr lang="en-US" dirty="0" smtClean="0"/>
          </a:p>
          <a:p>
            <a:endParaRPr lang="en-US" dirty="0"/>
          </a:p>
          <a:p>
            <a:endParaRPr lang="en-US" dirty="0"/>
          </a:p>
        </p:txBody>
      </p:sp>
    </p:spTree>
    <p:extLst>
      <p:ext uri="{BB962C8B-B14F-4D97-AF65-F5344CB8AC3E}">
        <p14:creationId xmlns:p14="http://schemas.microsoft.com/office/powerpoint/2010/main" val="172744373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652" y="365760"/>
            <a:ext cx="7520940" cy="548640"/>
          </a:xfrm>
        </p:spPr>
        <p:txBody>
          <a:bodyPr/>
          <a:lstStyle/>
          <a:p>
            <a:r>
              <a:rPr lang="en-US" sz="3600" dirty="0" smtClean="0"/>
              <a:t>Daily Schedule	</a:t>
            </a:r>
            <a:endParaRPr lang="en-US" sz="3600" dirty="0"/>
          </a:p>
        </p:txBody>
      </p:sp>
      <p:sp>
        <p:nvSpPr>
          <p:cNvPr id="3" name="Content Placeholder 2"/>
          <p:cNvSpPr>
            <a:spLocks noGrp="1"/>
          </p:cNvSpPr>
          <p:nvPr>
            <p:ph idx="1"/>
          </p:nvPr>
        </p:nvSpPr>
        <p:spPr>
          <a:xfrm>
            <a:off x="273538" y="1100628"/>
            <a:ext cx="8616462" cy="3579849"/>
          </a:xfrm>
        </p:spPr>
        <p:txBody>
          <a:bodyPr>
            <a:noAutofit/>
          </a:bodyPr>
          <a:lstStyle/>
          <a:p>
            <a:r>
              <a:rPr lang="en-US" sz="2800" dirty="0" smtClean="0"/>
              <a:t>Activities at ISYM begin at 8AM and end at 10:30PM.</a:t>
            </a:r>
          </a:p>
          <a:p>
            <a:r>
              <a:rPr lang="en-US" sz="2800" u="sng" dirty="0" smtClean="0"/>
              <a:t>Daytime:</a:t>
            </a:r>
            <a:r>
              <a:rPr lang="en-US" sz="2800" dirty="0" smtClean="0"/>
              <a:t>				</a:t>
            </a:r>
            <a:r>
              <a:rPr lang="en-US" sz="2800" u="sng" dirty="0" smtClean="0"/>
              <a:t>Evening:</a:t>
            </a:r>
          </a:p>
          <a:p>
            <a:r>
              <a:rPr lang="en-US" sz="2800" dirty="0" smtClean="0"/>
              <a:t>Large ensemble rehearsals	Movie night</a:t>
            </a:r>
          </a:p>
          <a:p>
            <a:r>
              <a:rPr lang="en-US" sz="2800" dirty="0" smtClean="0"/>
              <a:t>Small ensemble rehearsals	Swimming</a:t>
            </a:r>
            <a:endParaRPr lang="en-US" sz="2800" dirty="0"/>
          </a:p>
          <a:p>
            <a:r>
              <a:rPr lang="en-US" sz="2800" dirty="0" smtClean="0"/>
              <a:t>Sectionals				Bowling</a:t>
            </a:r>
          </a:p>
          <a:p>
            <a:r>
              <a:rPr lang="en-US" sz="2800" dirty="0" smtClean="0"/>
              <a:t>Technique classes			Basketball, Soccer</a:t>
            </a:r>
          </a:p>
          <a:p>
            <a:r>
              <a:rPr lang="en-US" sz="2800" dirty="0" smtClean="0"/>
              <a:t>Individual practice time</a:t>
            </a:r>
            <a:r>
              <a:rPr lang="en-US" sz="2800" dirty="0"/>
              <a:t>	</a:t>
            </a:r>
            <a:r>
              <a:rPr lang="en-US" sz="2800" dirty="0" smtClean="0"/>
              <a:t>	Attend a Concert</a:t>
            </a:r>
            <a:endParaRPr lang="en-US" sz="2800" dirty="0"/>
          </a:p>
        </p:txBody>
      </p:sp>
    </p:spTree>
    <p:extLst>
      <p:ext uri="{BB962C8B-B14F-4D97-AF65-F5344CB8AC3E}">
        <p14:creationId xmlns:p14="http://schemas.microsoft.com/office/powerpoint/2010/main" val="30382292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668" y="365760"/>
            <a:ext cx="7520940" cy="548640"/>
          </a:xfrm>
        </p:spPr>
        <p:txBody>
          <a:bodyPr/>
          <a:lstStyle/>
          <a:p>
            <a:r>
              <a:rPr lang="en-US" sz="3600" dirty="0" smtClean="0"/>
              <a:t>Electives</a:t>
            </a:r>
            <a:r>
              <a:rPr lang="en-US" dirty="0" smtClean="0"/>
              <a:t>	</a:t>
            </a:r>
            <a:endParaRPr lang="en-US" dirty="0"/>
          </a:p>
        </p:txBody>
      </p:sp>
      <p:sp>
        <p:nvSpPr>
          <p:cNvPr id="3" name="Content Placeholder 2"/>
          <p:cNvSpPr>
            <a:spLocks noGrp="1"/>
          </p:cNvSpPr>
          <p:nvPr>
            <p:ph idx="1"/>
          </p:nvPr>
        </p:nvSpPr>
        <p:spPr>
          <a:xfrm>
            <a:off x="175846" y="1100628"/>
            <a:ext cx="8968154" cy="3579849"/>
          </a:xfrm>
        </p:spPr>
        <p:txBody>
          <a:bodyPr>
            <a:normAutofit/>
          </a:bodyPr>
          <a:lstStyle/>
          <a:p>
            <a:r>
              <a:rPr lang="en-US" sz="2800" dirty="0" smtClean="0"/>
              <a:t>Alexander Technique		Gamelan</a:t>
            </a:r>
          </a:p>
          <a:p>
            <a:r>
              <a:rPr lang="en-US" sz="2800" dirty="0" smtClean="0"/>
              <a:t>Barrage (Sess. 1 </a:t>
            </a:r>
            <a:r>
              <a:rPr lang="en-US" sz="2800" dirty="0"/>
              <a:t>&amp;</a:t>
            </a:r>
            <a:r>
              <a:rPr lang="en-US" sz="2800" dirty="0" smtClean="0"/>
              <a:t> 2)		Improvisation (Sess. 2 &amp; 3)</a:t>
            </a:r>
          </a:p>
          <a:p>
            <a:r>
              <a:rPr lang="en-US" sz="2800" dirty="0" smtClean="0"/>
              <a:t>Beginning Piano			Music Technology</a:t>
            </a:r>
          </a:p>
          <a:p>
            <a:r>
              <a:rPr lang="en-US" sz="2800" dirty="0" smtClean="0"/>
              <a:t>Composition/theory		Rock band/Song writing</a:t>
            </a:r>
          </a:p>
          <a:p>
            <a:r>
              <a:rPr lang="en-US" sz="2800" dirty="0" smtClean="0"/>
              <a:t>Conducting				Ukulele</a:t>
            </a:r>
          </a:p>
          <a:p>
            <a:r>
              <a:rPr lang="en-US" sz="2800" dirty="0" smtClean="0"/>
              <a:t>Didgeridoo</a:t>
            </a:r>
          </a:p>
        </p:txBody>
      </p:sp>
    </p:spTree>
    <p:extLst>
      <p:ext uri="{BB962C8B-B14F-4D97-AF65-F5344CB8AC3E}">
        <p14:creationId xmlns:p14="http://schemas.microsoft.com/office/powerpoint/2010/main" val="95316825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Apply To camp</a:t>
            </a:r>
            <a:endParaRPr lang="en-US" sz="4000" dirty="0"/>
          </a:p>
        </p:txBody>
      </p:sp>
      <p:sp>
        <p:nvSpPr>
          <p:cNvPr id="3" name="Content Placeholder 2"/>
          <p:cNvSpPr>
            <a:spLocks noGrp="1"/>
          </p:cNvSpPr>
          <p:nvPr>
            <p:ph idx="1"/>
          </p:nvPr>
        </p:nvSpPr>
        <p:spPr>
          <a:xfrm>
            <a:off x="822960" y="1100628"/>
            <a:ext cx="7520940" cy="4116141"/>
          </a:xfrm>
        </p:spPr>
        <p:txBody>
          <a:bodyPr>
            <a:noAutofit/>
          </a:bodyPr>
          <a:lstStyle/>
          <a:p>
            <a:pPr>
              <a:buFont typeface="Arial"/>
              <a:buChar char="•"/>
            </a:pPr>
            <a:r>
              <a:rPr lang="en-US" sz="2800" dirty="0" smtClean="0"/>
              <a:t>$100 Deposit due by check or online</a:t>
            </a:r>
          </a:p>
          <a:p>
            <a:pPr lvl="1">
              <a:buFont typeface="Arial"/>
              <a:buChar char="•"/>
            </a:pPr>
            <a:r>
              <a:rPr lang="en-US" sz="2800" dirty="0">
                <a:hlinkClick r:id="rId2"/>
              </a:rPr>
              <a:t>http://isym.music.illinois.edu/apply/</a:t>
            </a:r>
            <a:r>
              <a:rPr lang="en-US" sz="2800" dirty="0" smtClean="0">
                <a:hlinkClick r:id="rId2"/>
              </a:rPr>
              <a:t>index.php</a:t>
            </a:r>
            <a:endParaRPr lang="en-US" sz="2800" dirty="0" smtClean="0"/>
          </a:p>
          <a:p>
            <a:pPr lvl="1">
              <a:buFont typeface="Arial"/>
              <a:buChar char="•"/>
            </a:pPr>
            <a:endParaRPr lang="en-US" sz="2800" dirty="0"/>
          </a:p>
          <a:p>
            <a:pPr lvl="1">
              <a:buFont typeface="Arial"/>
              <a:buChar char="•"/>
            </a:pPr>
            <a:r>
              <a:rPr lang="en-US" sz="3200" u="sng" dirty="0" smtClean="0"/>
              <a:t>Camp Sessions</a:t>
            </a:r>
          </a:p>
          <a:p>
            <a:pPr lvl="1">
              <a:buFont typeface="Arial"/>
              <a:buChar char="•"/>
            </a:pPr>
            <a:r>
              <a:rPr lang="en-US" sz="2800" dirty="0" smtClean="0"/>
              <a:t>Session 2 – June </a:t>
            </a:r>
            <a:r>
              <a:rPr lang="en-US" sz="2800" dirty="0" smtClean="0"/>
              <a:t>26-July 2: </a:t>
            </a:r>
            <a:endParaRPr lang="en-US" sz="2800" dirty="0" smtClean="0"/>
          </a:p>
          <a:p>
            <a:pPr marL="0" lvl="1" indent="0">
              <a:buNone/>
            </a:pPr>
            <a:r>
              <a:rPr lang="en-US" sz="2800" dirty="0"/>
              <a:t>	</a:t>
            </a:r>
            <a:r>
              <a:rPr lang="en-US" sz="2800" dirty="0" smtClean="0"/>
              <a:t>Junior Band, </a:t>
            </a:r>
            <a:r>
              <a:rPr lang="en-US" sz="2800" dirty="0" smtClean="0"/>
              <a:t>Orchestra, piano </a:t>
            </a:r>
            <a:r>
              <a:rPr lang="en-US" sz="2800" dirty="0" smtClean="0"/>
              <a:t>(5-8)</a:t>
            </a:r>
          </a:p>
          <a:p>
            <a:pPr lvl="1">
              <a:buFont typeface="Arial"/>
              <a:buChar char="•"/>
            </a:pPr>
            <a:r>
              <a:rPr lang="en-US" sz="2800" dirty="0" smtClean="0"/>
              <a:t>Session 3 – </a:t>
            </a:r>
            <a:r>
              <a:rPr lang="en-US" sz="2800" smtClean="0"/>
              <a:t>July </a:t>
            </a:r>
            <a:r>
              <a:rPr lang="en-US" sz="2800" smtClean="0"/>
              <a:t>10-16: </a:t>
            </a:r>
            <a:endParaRPr lang="en-US" sz="2800" dirty="0" smtClean="0"/>
          </a:p>
          <a:p>
            <a:pPr marL="0" lvl="1" indent="0">
              <a:buNone/>
            </a:pPr>
            <a:r>
              <a:rPr lang="en-US" sz="2800" dirty="0"/>
              <a:t>	</a:t>
            </a:r>
            <a:r>
              <a:rPr lang="en-US" sz="2800" dirty="0" smtClean="0"/>
              <a:t>Junior Bands, Chorus (6-8), Jazz, Piano</a:t>
            </a:r>
            <a:endParaRPr lang="en-US" sz="2800" dirty="0"/>
          </a:p>
        </p:txBody>
      </p:sp>
    </p:spTree>
    <p:extLst>
      <p:ext uri="{BB962C8B-B14F-4D97-AF65-F5344CB8AC3E}">
        <p14:creationId xmlns:p14="http://schemas.microsoft.com/office/powerpoint/2010/main" val="26277042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538" y="365760"/>
            <a:ext cx="7308362" cy="548640"/>
          </a:xfrm>
        </p:spPr>
        <p:txBody>
          <a:bodyPr/>
          <a:lstStyle/>
          <a:p>
            <a:r>
              <a:rPr lang="en-US" sz="3600" dirty="0" smtClean="0"/>
              <a:t>Cost for camp</a:t>
            </a:r>
            <a:endParaRPr lang="en-US" sz="3600" dirty="0"/>
          </a:p>
        </p:txBody>
      </p:sp>
      <p:sp>
        <p:nvSpPr>
          <p:cNvPr id="3" name="Content Placeholder 2"/>
          <p:cNvSpPr>
            <a:spLocks noGrp="1"/>
          </p:cNvSpPr>
          <p:nvPr>
            <p:ph idx="1"/>
          </p:nvPr>
        </p:nvSpPr>
        <p:spPr>
          <a:xfrm>
            <a:off x="822960" y="1100628"/>
            <a:ext cx="7520940" cy="4057526"/>
          </a:xfrm>
        </p:spPr>
        <p:txBody>
          <a:bodyPr>
            <a:noAutofit/>
          </a:bodyPr>
          <a:lstStyle/>
          <a:p>
            <a:pPr>
              <a:buFont typeface="Arial"/>
              <a:buChar char="•"/>
            </a:pPr>
            <a:r>
              <a:rPr lang="en-US" sz="2800" dirty="0" smtClean="0"/>
              <a:t>$650 for a resident</a:t>
            </a:r>
          </a:p>
          <a:p>
            <a:pPr>
              <a:buFont typeface="Arial"/>
              <a:buChar char="•"/>
            </a:pPr>
            <a:r>
              <a:rPr lang="en-US" sz="2800" dirty="0" smtClean="0"/>
              <a:t>$150 Scholarships available to 7</a:t>
            </a:r>
            <a:r>
              <a:rPr lang="en-US" sz="2800" baseline="30000" dirty="0" smtClean="0"/>
              <a:t>th</a:t>
            </a:r>
            <a:r>
              <a:rPr lang="en-US" sz="2800" dirty="0" smtClean="0"/>
              <a:t> Grade Students through PHIL </a:t>
            </a:r>
            <a:r>
              <a:rPr lang="en-US" sz="2800" dirty="0" smtClean="0">
                <a:sym typeface="Wingdings"/>
              </a:rPr>
              <a:t></a:t>
            </a:r>
            <a:endParaRPr lang="en-US" sz="2800" dirty="0" smtClean="0"/>
          </a:p>
          <a:p>
            <a:pPr>
              <a:buFont typeface="Arial"/>
              <a:buChar char="•"/>
            </a:pPr>
            <a:r>
              <a:rPr lang="en-US" sz="2800" dirty="0" smtClean="0"/>
              <a:t>David J. Thomas (DJT) Scholarship fund - $300 to a 7</a:t>
            </a:r>
            <a:r>
              <a:rPr lang="en-US" sz="2800" baseline="30000" dirty="0" smtClean="0"/>
              <a:t>th</a:t>
            </a:r>
            <a:r>
              <a:rPr lang="en-US" sz="2800" dirty="0" smtClean="0"/>
              <a:t> grade Band student – Pick up the paper work and fill out ASAP!</a:t>
            </a:r>
          </a:p>
          <a:p>
            <a:pPr>
              <a:buFont typeface="Arial"/>
              <a:buChar char="•"/>
            </a:pPr>
            <a:r>
              <a:rPr lang="en-US" sz="2800" dirty="0" smtClean="0"/>
              <a:t>A bonus $50 awarded to each student that participated in Illinois Superstate Festival!</a:t>
            </a:r>
          </a:p>
        </p:txBody>
      </p:sp>
    </p:spTree>
    <p:extLst>
      <p:ext uri="{BB962C8B-B14F-4D97-AF65-F5344CB8AC3E}">
        <p14:creationId xmlns:p14="http://schemas.microsoft.com/office/powerpoint/2010/main" val="31987213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538" y="365760"/>
            <a:ext cx="7308362" cy="548640"/>
          </a:xfrm>
        </p:spPr>
        <p:txBody>
          <a:bodyPr/>
          <a:lstStyle/>
          <a:p>
            <a:r>
              <a:rPr lang="en-US" sz="3600" dirty="0" smtClean="0"/>
              <a:t>For more information…</a:t>
            </a:r>
            <a:endParaRPr lang="en-US" sz="3600" dirty="0"/>
          </a:p>
        </p:txBody>
      </p:sp>
      <p:sp>
        <p:nvSpPr>
          <p:cNvPr id="3" name="Content Placeholder 2"/>
          <p:cNvSpPr>
            <a:spLocks noGrp="1"/>
          </p:cNvSpPr>
          <p:nvPr>
            <p:ph idx="1"/>
          </p:nvPr>
        </p:nvSpPr>
        <p:spPr>
          <a:xfrm>
            <a:off x="822960" y="1100628"/>
            <a:ext cx="7520940" cy="4057526"/>
          </a:xfrm>
        </p:spPr>
        <p:txBody>
          <a:bodyPr>
            <a:noAutofit/>
          </a:bodyPr>
          <a:lstStyle/>
          <a:p>
            <a:pPr>
              <a:buFont typeface="Arial"/>
              <a:buChar char="•"/>
            </a:pPr>
            <a:r>
              <a:rPr lang="en-US" sz="2800" dirty="0" smtClean="0"/>
              <a:t>Please visit the official ISYM website at</a:t>
            </a:r>
          </a:p>
          <a:p>
            <a:pPr marL="0" indent="0"/>
            <a:endParaRPr lang="en-US" sz="2800" dirty="0"/>
          </a:p>
          <a:p>
            <a:pPr marL="0" indent="0" algn="ctr"/>
            <a:r>
              <a:rPr lang="en-US" sz="4000" dirty="0" smtClean="0"/>
              <a:t>isym.music.illinois.edu</a:t>
            </a:r>
          </a:p>
        </p:txBody>
      </p:sp>
    </p:spTree>
    <p:extLst>
      <p:ext uri="{BB962C8B-B14F-4D97-AF65-F5344CB8AC3E}">
        <p14:creationId xmlns:p14="http://schemas.microsoft.com/office/powerpoint/2010/main" val="32454138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a:t>
            </a:r>
            <a:endParaRPr lang="en-US" dirty="0"/>
          </a:p>
        </p:txBody>
      </p:sp>
      <p:sp>
        <p:nvSpPr>
          <p:cNvPr id="3" name="Content Placeholder 2"/>
          <p:cNvSpPr>
            <a:spLocks noGrp="1"/>
          </p:cNvSpPr>
          <p:nvPr>
            <p:ph idx="1"/>
          </p:nvPr>
        </p:nvSpPr>
        <p:spPr/>
        <p:txBody>
          <a:bodyPr/>
          <a:lstStyle/>
          <a:p>
            <a:r>
              <a:rPr lang="en-US" dirty="0" smtClean="0"/>
              <a:t>9-11 AM Registration and placement auditions at Illinois Street Residence Hall (ISR)*</a:t>
            </a:r>
          </a:p>
          <a:p>
            <a:r>
              <a:rPr lang="en-US" dirty="0" smtClean="0"/>
              <a:t>11:30 AM Parents meeting in ISR Dining Hall</a:t>
            </a:r>
          </a:p>
          <a:p>
            <a:r>
              <a:rPr lang="en-US" dirty="0" smtClean="0"/>
              <a:t>12:15 PM Lunch on your own</a:t>
            </a:r>
          </a:p>
          <a:p>
            <a:r>
              <a:rPr lang="en-US" dirty="0" smtClean="0"/>
              <a:t>1:00 PM Commuter meeting—probably none of us</a:t>
            </a:r>
          </a:p>
          <a:p>
            <a:r>
              <a:rPr lang="en-US" dirty="0" smtClean="0"/>
              <a:t>1:30 PM Campus tour for all students</a:t>
            </a:r>
          </a:p>
          <a:p>
            <a:r>
              <a:rPr lang="en-US" dirty="0" smtClean="0"/>
              <a:t>3:00 PM Campus tour for all students</a:t>
            </a:r>
          </a:p>
          <a:p>
            <a:r>
              <a:rPr lang="en-US" dirty="0" smtClean="0"/>
              <a:t>5:30 PM Dinner</a:t>
            </a:r>
          </a:p>
          <a:p>
            <a:r>
              <a:rPr lang="en-US" dirty="0" smtClean="0"/>
              <a:t>6:30 PM Floor Meeting</a:t>
            </a:r>
          </a:p>
          <a:p>
            <a:r>
              <a:rPr lang="en-US" dirty="0" smtClean="0"/>
              <a:t>7:00 PM ISYM opening night meeting</a:t>
            </a:r>
          </a:p>
          <a:p>
            <a:r>
              <a:rPr lang="en-US" dirty="0" smtClean="0"/>
              <a:t>* You should all have your audition music by now. If not, it is on the ISYM website.</a:t>
            </a:r>
            <a:endParaRPr lang="en-US" dirty="0"/>
          </a:p>
        </p:txBody>
      </p:sp>
    </p:spTree>
    <p:extLst>
      <p:ext uri="{BB962C8B-B14F-4D97-AF65-F5344CB8AC3E}">
        <p14:creationId xmlns:p14="http://schemas.microsoft.com/office/powerpoint/2010/main" val="4204875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packing</a:t>
            </a:r>
            <a:endParaRPr lang="en-US" dirty="0"/>
          </a:p>
        </p:txBody>
      </p:sp>
      <p:sp>
        <p:nvSpPr>
          <p:cNvPr id="3" name="Content Placeholder 2"/>
          <p:cNvSpPr>
            <a:spLocks noGrp="1"/>
          </p:cNvSpPr>
          <p:nvPr>
            <p:ph idx="1"/>
          </p:nvPr>
        </p:nvSpPr>
        <p:spPr/>
        <p:txBody>
          <a:bodyPr/>
          <a:lstStyle/>
          <a:p>
            <a:r>
              <a:rPr lang="en-US" dirty="0"/>
              <a:t>ISYM Packing List</a:t>
            </a:r>
          </a:p>
          <a:p>
            <a:r>
              <a:rPr lang="en-US" dirty="0"/>
              <a:t>Medical Form (if not already sent) Alarm clock Bathrobe Shower shoes (flip flops)</a:t>
            </a:r>
          </a:p>
          <a:p>
            <a:endParaRPr lang="en-US" dirty="0" smtClean="0"/>
          </a:p>
          <a:p>
            <a:r>
              <a:rPr lang="en-US" dirty="0" smtClean="0"/>
              <a:t>Towel</a:t>
            </a:r>
            <a:r>
              <a:rPr lang="en-US" dirty="0"/>
              <a:t>, shower caddy for soap, shampoo, etc. Extra blanket or comforter (It can be cold in the dorms!) White dress shirt for concert Black concert pants/skirt Dark concert shoes Swimsuit (optional) Sweatshirt Umbrella Rolling luggage cart/shoulder strap for larger instruments Backpack or side bag Comfortable walking shoes Dressy outfit for evening concert Spending money (no more than $8-10 dollars per day is needed) Card games, small board games for free-time Cell phone and charger or pre-paid phone card Instrumentalists: folding music stand Extra reeds, valve/slide oil, mutes, strings Pencils for rehearsals</a:t>
            </a:r>
          </a:p>
        </p:txBody>
      </p:sp>
    </p:spTree>
    <p:extLst>
      <p:ext uri="{BB962C8B-B14F-4D97-AF65-F5344CB8AC3E}">
        <p14:creationId xmlns:p14="http://schemas.microsoft.com/office/powerpoint/2010/main" val="12898717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auditions</a:t>
            </a:r>
            <a:endParaRPr lang="en-US" dirty="0"/>
          </a:p>
        </p:txBody>
      </p:sp>
      <p:sp>
        <p:nvSpPr>
          <p:cNvPr id="3" name="Content Placeholder 2"/>
          <p:cNvSpPr>
            <a:spLocks noGrp="1"/>
          </p:cNvSpPr>
          <p:nvPr>
            <p:ph idx="1"/>
          </p:nvPr>
        </p:nvSpPr>
        <p:spPr/>
        <p:txBody>
          <a:bodyPr/>
          <a:lstStyle/>
          <a:p>
            <a:r>
              <a:rPr lang="en-US" dirty="0"/>
              <a:t>Each ISYM program requires participants to perform an audition on the first day. The audition determines placement of students within the large ensembles and for the pre-college programs, it serves as an assessment that determines solo and chamber ensemble repertoire. Audition material varies by program. Some of the material is available for download below. BE SURE TO SCROLL DOWN TO FIND THE MATERIALS FOR YOUR SELECTED PROGRAM. </a:t>
            </a:r>
            <a:endParaRPr lang="en-US" dirty="0" smtClean="0">
              <a:hlinkClick r:id="rId2"/>
            </a:endParaRPr>
          </a:p>
          <a:p>
            <a:r>
              <a:rPr lang="en-US" dirty="0" smtClean="0">
                <a:hlinkClick r:id="rId2"/>
              </a:rPr>
              <a:t>http</a:t>
            </a:r>
            <a:r>
              <a:rPr lang="en-US" dirty="0">
                <a:hlinkClick r:id="rId2"/>
              </a:rPr>
              <a:t>://isym.music.illinois.edu/info/</a:t>
            </a:r>
            <a:r>
              <a:rPr lang="en-US" dirty="0" smtClean="0">
                <a:hlinkClick r:id="rId2"/>
              </a:rPr>
              <a:t>first_day_and_auditions.php</a:t>
            </a:r>
            <a:endParaRPr lang="en-US" dirty="0" smtClean="0"/>
          </a:p>
          <a:p>
            <a:endParaRPr lang="en-US" dirty="0"/>
          </a:p>
          <a:p>
            <a:endParaRPr lang="en-US" dirty="0"/>
          </a:p>
        </p:txBody>
      </p:sp>
    </p:spTree>
    <p:extLst>
      <p:ext uri="{BB962C8B-B14F-4D97-AF65-F5344CB8AC3E}">
        <p14:creationId xmlns:p14="http://schemas.microsoft.com/office/powerpoint/2010/main" val="49284342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223</TotalTime>
  <Words>602</Words>
  <Application>Microsoft Macintosh PowerPoint</Application>
  <PresentationFormat>On-screen Show (4:3)</PresentationFormat>
  <Paragraphs>74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Angles</vt:lpstr>
      <vt:lpstr>Illinois summer youth music</vt:lpstr>
      <vt:lpstr>Daily Schedule </vt:lpstr>
      <vt:lpstr>Electives </vt:lpstr>
      <vt:lpstr>Apply To camp</vt:lpstr>
      <vt:lpstr>Cost for camp</vt:lpstr>
      <vt:lpstr>For more information…</vt:lpstr>
      <vt:lpstr>Arrival</vt:lpstr>
      <vt:lpstr>packing</vt:lpstr>
      <vt:lpstr>auditions</vt:lpstr>
      <vt:lpstr>counselors</vt:lpstr>
      <vt:lpstr>Forms</vt:lpstr>
      <vt:lpstr>Website </vt:lpstr>
      <vt:lpstr>FAQ</vt:lpstr>
    </vt:vector>
  </TitlesOfParts>
  <Company>MacArthur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summer youth music</dc:title>
  <dc:creator>Lora McWilliams</dc:creator>
  <cp:lastModifiedBy>Tech D23</cp:lastModifiedBy>
  <cp:revision>20</cp:revision>
  <dcterms:created xsi:type="dcterms:W3CDTF">2014-05-29T16:25:22Z</dcterms:created>
  <dcterms:modified xsi:type="dcterms:W3CDTF">2016-02-20T19:00:15Z</dcterms:modified>
</cp:coreProperties>
</file>